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2" r:id="rId6"/>
    <p:sldId id="297" r:id="rId7"/>
    <p:sldId id="298" r:id="rId8"/>
    <p:sldId id="299" r:id="rId9"/>
    <p:sldId id="271" r:id="rId10"/>
    <p:sldId id="300" r:id="rId11"/>
    <p:sldId id="301" r:id="rId12"/>
    <p:sldId id="274" r:id="rId13"/>
    <p:sldId id="269" r:id="rId14"/>
    <p:sldId id="303" r:id="rId15"/>
    <p:sldId id="304" r:id="rId16"/>
    <p:sldId id="278" r:id="rId17"/>
  </p:sldIdLst>
  <p:sldSz cx="9144000" cy="5143500" type="screen16x9"/>
  <p:notesSz cx="6858000" cy="9144000"/>
  <p:embeddedFontLst>
    <p:embeddedFont>
      <p:font typeface="Advent Pro Light" panose="02000506040000020004" pitchFamily="2" charset="77"/>
      <p:regular r:id="rId19"/>
      <p:bold r:id="rId20"/>
    </p:embeddedFont>
    <p:embeddedFont>
      <p:font typeface="Anton" pitchFamily="2" charset="7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 Condensed" panose="020B0503050000020004" pitchFamily="34" charset="0"/>
      <p:regular r:id="rId26"/>
      <p:bold r:id="rId27"/>
      <p:italic r:id="rId28"/>
      <p:boldItalic r:id="rId29"/>
    </p:embeddedFont>
    <p:embeddedFont>
      <p:font typeface="Fira Sans Condensed Light" panose="020B0403050000020004" pitchFamily="34" charset="0"/>
      <p:regular r:id="rId30"/>
      <p:bold r:id="rId31"/>
      <p:italic r:id="rId32"/>
      <p:boldItalic r:id="rId33"/>
    </p:embeddedFont>
    <p:embeddedFont>
      <p:font typeface="Rajdhani" panose="02000000000000000000" pitchFamily="2" charset="7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85496E-0B00-4C35-87DD-D251DD99C92F}">
  <a:tblStyle styleId="{EC85496E-0B00-4C35-87DD-D251DD99C9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95788"/>
  </p:normalViewPr>
  <p:slideViewPr>
    <p:cSldViewPr snapToGrid="0" snapToObjects="1">
      <p:cViewPr varScale="1">
        <p:scale>
          <a:sx n="141" d="100"/>
          <a:sy n="141" d="100"/>
        </p:scale>
        <p:origin x="1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04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415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070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663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152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78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/>
              </a:rPr>
              <a:t>Slidesgo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/>
              </a:rPr>
              <a:t>Flaticon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/>
              </a:rPr>
              <a:t>Freepik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pedrojunqueira/Covid19Heroku" TargetMode="External"/><Relationship Id="rId3" Type="http://schemas.openxmlformats.org/officeDocument/2006/relationships/image" Target="../media/image2.jpg"/><Relationship Id="rId7" Type="http://schemas.openxmlformats.org/officeDocument/2006/relationships/hyperlink" Target="https://github.com/pedrojunqueira/Essense-of-Linear-Algebr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edrojunqueira/IMDb_flask" TargetMode="External"/><Relationship Id="rId5" Type="http://schemas.openxmlformats.org/officeDocument/2006/relationships/hyperlink" Target="https://github.com/pedrojunqueira/Flask-Nginx-PostgreSQL-on-Docker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bit.ly/2PfT4lq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pedrojunqueira.github.io/blo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hyperlink" Target="mailto:pedrocj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66091" y="703282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12 Months of Python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from VLOOKUP( )  to 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  <a:ea typeface="Menlo" panose="020B0609030804020204" pitchFamily="49" charset="0"/>
                <a:cs typeface="Menlo" panose="020B0609030804020204" pitchFamily="49" charset="0"/>
              </a:rPr>
              <a:t>import</a:t>
            </a:r>
            <a:r>
              <a:rPr lang="en-AU" sz="1600" dirty="0">
                <a:solidFill>
                  <a:srgbClr val="D4D4D4"/>
                </a:solidFill>
                <a:latin typeface="DIN Alternate" panose="020B0500000000000000" pitchFamily="34" charset="77"/>
              </a:rPr>
              <a:t>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</a:rPr>
              <a:t>from</a:t>
            </a:r>
            <a:endParaRPr lang="en-AU" sz="1600" dirty="0">
              <a:solidFill>
                <a:srgbClr val="D4D4D4"/>
              </a:solidFill>
              <a:latin typeface="DIN Alternate" panose="020B0500000000000000" pitchFamily="34" charset="77"/>
            </a:endParaRPr>
          </a:p>
          <a:p>
            <a:pPr marL="0" indent="0" algn="ctr"/>
            <a:endParaRPr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Dotum" panose="020B0600000101010101" pitchFamily="34" charset="-127"/>
              <a:cs typeface="Calibri" panose="020F0502020204030204" pitchFamily="34" charset="0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No matter how much you simulate do projects and study there are things you will only learn by doing at a real job, so do not be afraid of been thrown in the “deep end”</a:t>
            </a:r>
          </a:p>
        </p:txBody>
      </p:sp>
    </p:spTree>
    <p:extLst>
      <p:ext uri="{BB962C8B-B14F-4D97-AF65-F5344CB8AC3E}">
        <p14:creationId xmlns:p14="http://schemas.microsoft.com/office/powerpoint/2010/main" val="78595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Tools are for solving problems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" name="Google Shape;182;p31">
            <a:extLst>
              <a:ext uri="{FF2B5EF4-FFF2-40B4-BE49-F238E27FC236}">
                <a16:creationId xmlns:a16="http://schemas.microsoft.com/office/drawing/2014/main" id="{00FD0444-2712-3245-A9F6-6B45F343E5B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“If the only tool you have is a hammer, everything looks like a nail”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1" dirty="0"/>
              <a:t>Understand the problem the client is trying to solve</a:t>
            </a:r>
          </a:p>
        </p:txBody>
      </p:sp>
    </p:spTree>
    <p:extLst>
      <p:ext uri="{BB962C8B-B14F-4D97-AF65-F5344CB8AC3E}">
        <p14:creationId xmlns:p14="http://schemas.microsoft.com/office/powerpoint/2010/main" val="127553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000" y="3841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Projects and Build Things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1803124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lvl="0">
              <a:spcAft>
                <a:spcPts val="1600"/>
              </a:spcAft>
            </a:pP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604" name="Google Shape;1604;p42"/>
          <p:cNvSpPr txBox="1"/>
          <p:nvPr/>
        </p:nvSpPr>
        <p:spPr>
          <a:xfrm>
            <a:off x="1736011" y="3715083"/>
            <a:ext cx="2362867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Flask, NLP,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ProstgreSQL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Sklearn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762339" y="1676257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400702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4881504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528237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695227" y="3604919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333670" y="3246545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42"/>
          <p:cNvGrpSpPr/>
          <p:nvPr/>
        </p:nvGrpSpPr>
        <p:grpSpPr>
          <a:xfrm>
            <a:off x="5175119" y="3604919"/>
            <a:ext cx="635477" cy="633411"/>
            <a:chOff x="6039282" y="1042577"/>
            <a:chExt cx="734315" cy="731929"/>
          </a:xfrm>
        </p:grpSpPr>
        <p:sp>
          <p:nvSpPr>
            <p:cNvPr id="1684" name="Google Shape;1684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42"/>
          <p:cNvGrpSpPr/>
          <p:nvPr/>
        </p:nvGrpSpPr>
        <p:grpSpPr>
          <a:xfrm rot="-5079530">
            <a:off x="4813491" y="3271945"/>
            <a:ext cx="1359514" cy="1359514"/>
            <a:chOff x="885403" y="1571142"/>
            <a:chExt cx="2598600" cy="2598600"/>
          </a:xfrm>
        </p:grpSpPr>
        <p:sp>
          <p:nvSpPr>
            <p:cNvPr id="1706" name="Google Shape;1706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5861020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Docker, Docker-Compose, Flask,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PostgreSQL, NGINX,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 (PaaS)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0" name="Google Shape;1710;p42"/>
          <p:cNvSpPr txBox="1"/>
          <p:nvPr/>
        </p:nvSpPr>
        <p:spPr>
          <a:xfrm>
            <a:off x="6270507" y="368229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Explanation of Linear Algebra on my own words and coding in Python</a:t>
            </a:r>
          </a:p>
        </p:txBody>
      </p:sp>
      <p:sp>
        <p:nvSpPr>
          <p:cNvPr id="1711" name="Google Shape;1711;p42"/>
          <p:cNvSpPr txBox="1"/>
          <p:nvPr/>
        </p:nvSpPr>
        <p:spPr>
          <a:xfrm>
            <a:off x="1803124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Dashboard-Covid19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1736012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ML Production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5861020" y="1565500"/>
            <a:ext cx="270245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API on Docker containers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4" name="Google Shape;1714;p42"/>
          <p:cNvSpPr txBox="1"/>
          <p:nvPr/>
        </p:nvSpPr>
        <p:spPr>
          <a:xfrm>
            <a:off x="6238525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Linear Algebra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15" name="Picture 114" descr="A picture containing light&#10;&#10;Description automatically generated">
            <a:extLst>
              <a:ext uri="{FF2B5EF4-FFF2-40B4-BE49-F238E27FC236}">
                <a16:creationId xmlns:a16="http://schemas.microsoft.com/office/drawing/2014/main" id="{632B6860-2A5C-2C4B-9DCF-446D3B86F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716" y="441269"/>
            <a:ext cx="510312" cy="510312"/>
          </a:xfrm>
          <a:prstGeom prst="rect">
            <a:avLst/>
          </a:prstGeom>
        </p:spPr>
      </p:pic>
      <p:sp>
        <p:nvSpPr>
          <p:cNvPr id="116" name="Google Shape;1709;p42">
            <a:extLst>
              <a:ext uri="{FF2B5EF4-FFF2-40B4-BE49-F238E27FC236}">
                <a16:creationId xmlns:a16="http://schemas.microsoft.com/office/drawing/2014/main" id="{6EEE9E2B-49A4-284D-8194-D0A3B52899AB}"/>
              </a:ext>
            </a:extLst>
          </p:cNvPr>
          <p:cNvSpPr txBox="1"/>
          <p:nvPr/>
        </p:nvSpPr>
        <p:spPr>
          <a:xfrm>
            <a:off x="1785300" y="1764375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Dash, Pandas, Requests,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Plotly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5D4E66-354C-CC4A-B91A-E8650344D197}"/>
              </a:ext>
            </a:extLst>
          </p:cNvPr>
          <p:cNvSpPr/>
          <p:nvPr/>
        </p:nvSpPr>
        <p:spPr>
          <a:xfrm>
            <a:off x="5886187" y="2837051"/>
            <a:ext cx="4572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00" dirty="0">
                <a:hlinkClick r:id="rId5"/>
              </a:rPr>
              <a:t>https://github.com/pedrojunqueira/Flask-Nginx-PostgreSQL-on-Docker</a:t>
            </a:r>
            <a:endParaRPr lang="en-US" sz="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0285BB-3CEF-494C-8654-CA4603E84423}"/>
              </a:ext>
            </a:extLst>
          </p:cNvPr>
          <p:cNvSpPr/>
          <p:nvPr/>
        </p:nvSpPr>
        <p:spPr>
          <a:xfrm>
            <a:off x="1742940" y="4586288"/>
            <a:ext cx="1992853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6"/>
              </a:rPr>
              <a:t>https://github.com/pedrojunqueira/IMDb_flask</a:t>
            </a:r>
            <a:endParaRPr lang="en-US" sz="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17FA9-0E23-E04C-A4D6-27B3DBFF3A5E}"/>
              </a:ext>
            </a:extLst>
          </p:cNvPr>
          <p:cNvSpPr/>
          <p:nvPr/>
        </p:nvSpPr>
        <p:spPr>
          <a:xfrm>
            <a:off x="6270507" y="4586287"/>
            <a:ext cx="261001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7"/>
              </a:rPr>
              <a:t>https://github.com/pedrojunqueira/Essense-of-Linear-Algebra</a:t>
            </a:r>
            <a:endParaRPr lang="en-US" sz="7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CDF624-29A5-AF4B-BE5E-D6F4E17C887C}"/>
              </a:ext>
            </a:extLst>
          </p:cNvPr>
          <p:cNvSpPr/>
          <p:nvPr/>
        </p:nvSpPr>
        <p:spPr>
          <a:xfrm>
            <a:off x="1760290" y="2445488"/>
            <a:ext cx="2457724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800" dirty="0">
                <a:hlinkClick r:id="rId8"/>
              </a:rPr>
              <a:t>https://github.com/pedrojunqueira/Covid19Heroku</a:t>
            </a:r>
            <a:endParaRPr lang="en-US" sz="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Keep moving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CBC4-6CFF-4C48-AE63-31E7CEDCF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01183"/>
            <a:ext cx="7704000" cy="572700"/>
          </a:xfrm>
        </p:spPr>
        <p:txBody>
          <a:bodyPr/>
          <a:lstStyle/>
          <a:p>
            <a:r>
              <a:rPr lang="en-US" dirty="0"/>
              <a:t>Recommended Resources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7D1696-3E78-0142-A8AB-2851D50A894F}"/>
              </a:ext>
            </a:extLst>
          </p:cNvPr>
          <p:cNvSpPr/>
          <p:nvPr/>
        </p:nvSpPr>
        <p:spPr>
          <a:xfrm>
            <a:off x="398503" y="973661"/>
            <a:ext cx="4318502" cy="359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Online courses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Machine Learning A-Z™: Hands-On Python &amp; R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Complete Python Bootcamp: Go from zero to hero – Jose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Portilla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Dataquest Data Scientist in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Become a probability and statistics master - Krysta King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Coursera Deep Learning Specialization – Andrew 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web development Bootcamp – Angela Yu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100 days of code with Python – Bob, Julian and Michael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TDD with Python, Flask and Docker – Michael Herman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JavaScript course – Jonas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Schmedtmann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Podcasts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Super Data Science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 Framed – Hugo Bowne-Anderson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Talk Python to me – Michael Kennedy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Artificial Intelligence – Lex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Fridman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Test and Code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AU" sz="1100" dirty="0">
              <a:solidFill>
                <a:srgbClr val="F3F3F3"/>
              </a:solidFill>
              <a:latin typeface="Fira Sans Condensed Ligh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25AE77-A701-D944-8CD0-13647EFB958F}"/>
              </a:ext>
            </a:extLst>
          </p:cNvPr>
          <p:cNvSpPr/>
          <p:nvPr/>
        </p:nvSpPr>
        <p:spPr>
          <a:xfrm>
            <a:off x="4717005" y="1000820"/>
            <a:ext cx="4318503" cy="389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Books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Definitive Guide to DAX – Alberto Ferrari and Marco Russo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T-SQL fundamentals -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Itzik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Ben-Gan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Machine Learning – Sebastian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Raschka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Hands–On Machine Learning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Scikit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–Learn and TensorFlow –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Aurelien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Geron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for Computer Vision – Adrian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Rosebrock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with Python - Francois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Chollet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Testing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Pytest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Well-Grounded Python Developer – Doug Farrell 	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Blogs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Real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PyImage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Search (CV)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Miguel Grinberg - Flask Mega tutorial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Kevin Markham – Data School </a:t>
            </a: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YT</a:t>
            </a:r>
          </a:p>
          <a:p>
            <a:endParaRPr lang="en-AU" sz="1100" b="1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Corey Schafer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3Blue 1Brown – Grand Sanderson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US" sz="1100" dirty="0">
              <a:solidFill>
                <a:srgbClr val="F3F3F3"/>
              </a:solidFill>
              <a:latin typeface="Fira Sans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8862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F31D0-89DB-0449-8CCD-6664AE4BD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8" y="872262"/>
            <a:ext cx="3787800" cy="3199800"/>
          </a:xfrm>
        </p:spPr>
        <p:txBody>
          <a:bodyPr/>
          <a:lstStyle/>
          <a:p>
            <a:r>
              <a:rPr lang="en-US" dirty="0"/>
              <a:t>What is next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DD8A7-FF7A-6D4C-8EDD-0D300C056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8592" y="1309910"/>
            <a:ext cx="3397752" cy="3459269"/>
          </a:xfrm>
        </p:spPr>
        <p:txBody>
          <a:bodyPr/>
          <a:lstStyle/>
          <a:p>
            <a:pPr marL="152400" indent="0"/>
            <a:r>
              <a:rPr lang="en-US" b="1" dirty="0"/>
              <a:t>Machine Learning Engineering</a:t>
            </a:r>
          </a:p>
          <a:p>
            <a:pPr marL="152400" indent="0"/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Shinny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Asyncio</a:t>
            </a:r>
            <a:r>
              <a:rPr lang="en-US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FastAPI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 (Kafka, Spark)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Pytorch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JavaScript (React)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Kubernetes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Mongo DB</a:t>
            </a:r>
          </a:p>
          <a:p>
            <a:pPr marL="152400" indent="0"/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4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6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69" name="Google Shape;1769;p46"/>
          <p:cNvSpPr txBox="1">
            <a:spLocks noGrp="1"/>
          </p:cNvSpPr>
          <p:nvPr>
            <p:ph type="subTitle" idx="1"/>
          </p:nvPr>
        </p:nvSpPr>
        <p:spPr>
          <a:xfrm>
            <a:off x="2561975" y="2105100"/>
            <a:ext cx="40200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Do you have any questions?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dirty="0" err="1">
                <a:solidFill>
                  <a:srgbClr val="F3F3F3"/>
                </a:solidFill>
              </a:rPr>
              <a:t>pedrocj@gmail.com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+61 0417 880 963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AU" dirty="0">
                <a:hlinkClick r:id="rId4"/>
              </a:rPr>
              <a:t>https://pedrojunqueira.github.io/blog/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76" name="Google Shape;1776;p46"/>
          <p:cNvGrpSpPr/>
          <p:nvPr/>
        </p:nvGrpSpPr>
        <p:grpSpPr>
          <a:xfrm>
            <a:off x="4565372" y="3446635"/>
            <a:ext cx="268782" cy="268485"/>
            <a:chOff x="3752358" y="3817349"/>
            <a:chExt cx="346056" cy="345674"/>
          </a:xfrm>
        </p:grpSpPr>
        <p:sp>
          <p:nvSpPr>
            <p:cNvPr id="1777" name="Google Shape;1777;p4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" name="Google Shape;1781;p46"/>
          <p:cNvGrpSpPr/>
          <p:nvPr/>
        </p:nvGrpSpPr>
        <p:grpSpPr>
          <a:xfrm>
            <a:off x="4914180" y="3446635"/>
            <a:ext cx="268757" cy="268485"/>
            <a:chOff x="4201447" y="3817349"/>
            <a:chExt cx="346024" cy="345674"/>
          </a:xfrm>
        </p:grpSpPr>
        <p:sp>
          <p:nvSpPr>
            <p:cNvPr id="1782" name="Google Shape;1782;p46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6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" name="Picture 23" descr="A picture containing light&#10;&#10;Description automatically generated">
            <a:extLst>
              <a:ext uri="{FF2B5EF4-FFF2-40B4-BE49-F238E27FC236}">
                <a16:creationId xmlns:a16="http://schemas.microsoft.com/office/drawing/2014/main" id="{3CC7E159-6D8E-E243-A449-4A4151B32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486" y="3438793"/>
            <a:ext cx="300946" cy="300946"/>
          </a:xfrm>
          <a:prstGeom prst="rect">
            <a:avLst/>
          </a:prstGeom>
        </p:spPr>
      </p:pic>
      <p:grpSp>
        <p:nvGrpSpPr>
          <p:cNvPr id="33" name="Google Shape;10026;p57">
            <a:extLst>
              <a:ext uri="{FF2B5EF4-FFF2-40B4-BE49-F238E27FC236}">
                <a16:creationId xmlns:a16="http://schemas.microsoft.com/office/drawing/2014/main" id="{3446177A-C640-A94A-BD5D-20ED828CCF5B}"/>
              </a:ext>
            </a:extLst>
          </p:cNvPr>
          <p:cNvGrpSpPr/>
          <p:nvPr/>
        </p:nvGrpSpPr>
        <p:grpSpPr>
          <a:xfrm>
            <a:off x="3807898" y="3441744"/>
            <a:ext cx="258302" cy="278267"/>
            <a:chOff x="6896644" y="3216007"/>
            <a:chExt cx="322917" cy="347876"/>
          </a:xfrm>
        </p:grpSpPr>
        <p:sp>
          <p:nvSpPr>
            <p:cNvPr id="34" name="Google Shape;10027;p57">
              <a:extLst>
                <a:ext uri="{FF2B5EF4-FFF2-40B4-BE49-F238E27FC236}">
                  <a16:creationId xmlns:a16="http://schemas.microsoft.com/office/drawing/2014/main" id="{D113EC01-5870-164C-921D-E4446EFCBFC3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28;p57">
              <a:extLst>
                <a:ext uri="{FF2B5EF4-FFF2-40B4-BE49-F238E27FC236}">
                  <a16:creationId xmlns:a16="http://schemas.microsoft.com/office/drawing/2014/main" id="{519C2EFC-A26C-8C40-8126-5F58F1904709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29;p57">
              <a:extLst>
                <a:ext uri="{FF2B5EF4-FFF2-40B4-BE49-F238E27FC236}">
                  <a16:creationId xmlns:a16="http://schemas.microsoft.com/office/drawing/2014/main" id="{DF751417-B99F-C64C-BB2B-C56C03988935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30;p57">
              <a:extLst>
                <a:ext uri="{FF2B5EF4-FFF2-40B4-BE49-F238E27FC236}">
                  <a16:creationId xmlns:a16="http://schemas.microsoft.com/office/drawing/2014/main" id="{4AE835B2-6222-6148-87C2-25784FA71682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31;p57">
              <a:extLst>
                <a:ext uri="{FF2B5EF4-FFF2-40B4-BE49-F238E27FC236}">
                  <a16:creationId xmlns:a16="http://schemas.microsoft.com/office/drawing/2014/main" id="{39CBF465-4677-454B-95A9-293038B48D43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2;p57">
              <a:extLst>
                <a:ext uri="{FF2B5EF4-FFF2-40B4-BE49-F238E27FC236}">
                  <a16:creationId xmlns:a16="http://schemas.microsoft.com/office/drawing/2014/main" id="{4E495C0D-320F-634C-B1F4-048E1CC64EC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3;p57">
              <a:extLst>
                <a:ext uri="{FF2B5EF4-FFF2-40B4-BE49-F238E27FC236}">
                  <a16:creationId xmlns:a16="http://schemas.microsoft.com/office/drawing/2014/main" id="{DCCE56B4-9F67-0B44-B808-DDD083F790AF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" name="Google Shape;13775;p64">
            <a:hlinkClick r:id="rId6"/>
            <a:extLst>
              <a:ext uri="{FF2B5EF4-FFF2-40B4-BE49-F238E27FC236}">
                <a16:creationId xmlns:a16="http://schemas.microsoft.com/office/drawing/2014/main" id="{44C1DA81-C2D7-AB46-8454-E024A8EEEFD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3373" y="4237224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2032057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It is never too late</a:t>
            </a:r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5303092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2335482" y="4062921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7"/>
          </p:nvPr>
        </p:nvSpPr>
        <p:spPr>
          <a:xfrm>
            <a:off x="2178655" y="2750283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4627531" y="169857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356495" y="171155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79207" y="28794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1502380" y="284990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27" name="Google Shape;127;p26"/>
          <p:cNvCxnSpPr/>
          <p:nvPr/>
        </p:nvCxnSpPr>
        <p:spPr>
          <a:xfrm>
            <a:off x="5303732" y="1603687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2178656" y="275091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55482" y="2765222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2032696" y="160142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60;p29">
            <a:extLst>
              <a:ext uri="{FF2B5EF4-FFF2-40B4-BE49-F238E27FC236}">
                <a16:creationId xmlns:a16="http://schemas.microsoft.com/office/drawing/2014/main" id="{A7240062-617F-AB4B-9C75-24C6D1AD9D6B}"/>
              </a:ext>
            </a:extLst>
          </p:cNvPr>
          <p:cNvSpPr txBox="1">
            <a:spLocks/>
          </p:cNvSpPr>
          <p:nvPr/>
        </p:nvSpPr>
        <p:spPr>
          <a:xfrm>
            <a:off x="7200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720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AU" sz="3000" dirty="0"/>
              <a:t>My Message</a:t>
            </a:r>
          </a:p>
        </p:txBody>
      </p:sp>
      <p:sp>
        <p:nvSpPr>
          <p:cNvPr id="28" name="Google Shape;122;p26">
            <a:extLst>
              <a:ext uri="{FF2B5EF4-FFF2-40B4-BE49-F238E27FC236}">
                <a16:creationId xmlns:a16="http://schemas.microsoft.com/office/drawing/2014/main" id="{4801D659-D894-9B4D-B408-A053D5D69447}"/>
              </a:ext>
            </a:extLst>
          </p:cNvPr>
          <p:cNvSpPr txBox="1">
            <a:spLocks/>
          </p:cNvSpPr>
          <p:nvPr/>
        </p:nvSpPr>
        <p:spPr>
          <a:xfrm>
            <a:off x="5455482" y="4069971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Tools are for solving problems</a:t>
            </a:r>
          </a:p>
        </p:txBody>
      </p:sp>
      <p:sp>
        <p:nvSpPr>
          <p:cNvPr id="29" name="Google Shape;125;p26">
            <a:extLst>
              <a:ext uri="{FF2B5EF4-FFF2-40B4-BE49-F238E27FC236}">
                <a16:creationId xmlns:a16="http://schemas.microsoft.com/office/drawing/2014/main" id="{D731C9C9-4B04-DB4E-97FE-35103C8D2B2B}"/>
              </a:ext>
            </a:extLst>
          </p:cNvPr>
          <p:cNvSpPr txBox="1">
            <a:spLocks/>
          </p:cNvSpPr>
          <p:nvPr/>
        </p:nvSpPr>
        <p:spPr>
          <a:xfrm>
            <a:off x="1659207" y="4203005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  <p:cxnSp>
        <p:nvCxnSpPr>
          <p:cNvPr id="30" name="Google Shape;129;p26">
            <a:extLst>
              <a:ext uri="{FF2B5EF4-FFF2-40B4-BE49-F238E27FC236}">
                <a16:creationId xmlns:a16="http://schemas.microsoft.com/office/drawing/2014/main" id="{8D5BC04D-1E84-EE4D-B4B0-1F36A7311F8D}"/>
              </a:ext>
            </a:extLst>
          </p:cNvPr>
          <p:cNvCxnSpPr/>
          <p:nvPr/>
        </p:nvCxnSpPr>
        <p:spPr>
          <a:xfrm>
            <a:off x="2335482" y="4088788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" name="Google Shape;122;p26">
            <a:extLst>
              <a:ext uri="{FF2B5EF4-FFF2-40B4-BE49-F238E27FC236}">
                <a16:creationId xmlns:a16="http://schemas.microsoft.com/office/drawing/2014/main" id="{E30DD991-6108-9744-BBE5-FC88CDD32ADB}"/>
              </a:ext>
            </a:extLst>
          </p:cNvPr>
          <p:cNvSpPr txBox="1">
            <a:spLocks/>
          </p:cNvSpPr>
          <p:nvPr/>
        </p:nvSpPr>
        <p:spPr>
          <a:xfrm>
            <a:off x="5455482" y="2750283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A lifetime of learning</a:t>
            </a:r>
          </a:p>
        </p:txBody>
      </p:sp>
      <p:sp>
        <p:nvSpPr>
          <p:cNvPr id="33" name="Google Shape;125;p26">
            <a:extLst>
              <a:ext uri="{FF2B5EF4-FFF2-40B4-BE49-F238E27FC236}">
                <a16:creationId xmlns:a16="http://schemas.microsoft.com/office/drawing/2014/main" id="{3486DC88-71B6-AE4D-BD40-013BB1E6EB53}"/>
              </a:ext>
            </a:extLst>
          </p:cNvPr>
          <p:cNvSpPr txBox="1">
            <a:spLocks/>
          </p:cNvSpPr>
          <p:nvPr/>
        </p:nvSpPr>
        <p:spPr>
          <a:xfrm>
            <a:off x="4779207" y="4191238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06</a:t>
            </a:r>
          </a:p>
        </p:txBody>
      </p:sp>
      <p:cxnSp>
        <p:nvCxnSpPr>
          <p:cNvPr id="34" name="Google Shape;129;p26">
            <a:extLst>
              <a:ext uri="{FF2B5EF4-FFF2-40B4-BE49-F238E27FC236}">
                <a16:creationId xmlns:a16="http://schemas.microsoft.com/office/drawing/2014/main" id="{B65FE258-0209-D941-931B-A78F07A3A5F9}"/>
              </a:ext>
            </a:extLst>
          </p:cNvPr>
          <p:cNvCxnSpPr/>
          <p:nvPr/>
        </p:nvCxnSpPr>
        <p:spPr>
          <a:xfrm>
            <a:off x="5455482" y="4077021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br>
              <a:rPr lang="en" dirty="0"/>
            </a:br>
            <a:r>
              <a:rPr lang="en" dirty="0"/>
              <a:t>me</a:t>
            </a:r>
            <a:endParaRPr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62429" y="1515283"/>
            <a:ext cx="304241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Pedro </a:t>
            </a:r>
            <a:r>
              <a:rPr lang="en" b="1" dirty="0" err="1"/>
              <a:t>Junqueira</a:t>
            </a:r>
            <a:endParaRPr lang="en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Scientist @ Capgemini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hlinkClick r:id="rId4"/>
              </a:rPr>
              <a:t>pedrocj@gmail.com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@</a:t>
            </a:r>
            <a:r>
              <a:rPr lang="en-AU" dirty="0" err="1"/>
              <a:t>velaepavio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/>
              <a:t>pedrojunqueira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537184</a:t>
            </a:r>
            <a:endParaRPr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498A6546-6C1A-BD45-B6CE-DF1A1D833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049" y="3143137"/>
            <a:ext cx="300946" cy="300946"/>
          </a:xfrm>
          <a:prstGeom prst="rect">
            <a:avLst/>
          </a:prstGeom>
        </p:spPr>
      </p:pic>
      <p:grpSp>
        <p:nvGrpSpPr>
          <p:cNvPr id="20" name="Google Shape;13148;p63">
            <a:extLst>
              <a:ext uri="{FF2B5EF4-FFF2-40B4-BE49-F238E27FC236}">
                <a16:creationId xmlns:a16="http://schemas.microsoft.com/office/drawing/2014/main" id="{79834E5E-D0B9-4841-8BF9-8279A158B9E7}"/>
              </a:ext>
            </a:extLst>
          </p:cNvPr>
          <p:cNvGrpSpPr/>
          <p:nvPr/>
        </p:nvGrpSpPr>
        <p:grpSpPr>
          <a:xfrm>
            <a:off x="2849116" y="3579151"/>
            <a:ext cx="276811" cy="276506"/>
            <a:chOff x="3752358" y="3817349"/>
            <a:chExt cx="346056" cy="345674"/>
          </a:xfrm>
        </p:grpSpPr>
        <p:sp>
          <p:nvSpPr>
            <p:cNvPr id="21" name="Google Shape;13149;p63">
              <a:extLst>
                <a:ext uri="{FF2B5EF4-FFF2-40B4-BE49-F238E27FC236}">
                  <a16:creationId xmlns:a16="http://schemas.microsoft.com/office/drawing/2014/main" id="{92C5D1EA-6E25-1D43-8AEF-F371EB60371B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150;p63">
              <a:extLst>
                <a:ext uri="{FF2B5EF4-FFF2-40B4-BE49-F238E27FC236}">
                  <a16:creationId xmlns:a16="http://schemas.microsoft.com/office/drawing/2014/main" id="{1A1667DA-470E-8A44-9A0F-7A76A0CF4511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151;p63">
              <a:extLst>
                <a:ext uri="{FF2B5EF4-FFF2-40B4-BE49-F238E27FC236}">
                  <a16:creationId xmlns:a16="http://schemas.microsoft.com/office/drawing/2014/main" id="{E68E9751-408A-E04B-AB6C-BCEDC9D98E5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152;p63">
              <a:extLst>
                <a:ext uri="{FF2B5EF4-FFF2-40B4-BE49-F238E27FC236}">
                  <a16:creationId xmlns:a16="http://schemas.microsoft.com/office/drawing/2014/main" id="{36B47E24-1E88-914D-9D0E-B67DA89A5FD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3161;p63">
            <a:extLst>
              <a:ext uri="{FF2B5EF4-FFF2-40B4-BE49-F238E27FC236}">
                <a16:creationId xmlns:a16="http://schemas.microsoft.com/office/drawing/2014/main" id="{F11AEA6D-E6A5-B341-BA6C-92C2991F8259}"/>
              </a:ext>
            </a:extLst>
          </p:cNvPr>
          <p:cNvGrpSpPr/>
          <p:nvPr/>
        </p:nvGrpSpPr>
        <p:grpSpPr>
          <a:xfrm>
            <a:off x="2849129" y="2731564"/>
            <a:ext cx="276786" cy="276506"/>
            <a:chOff x="4201447" y="3817349"/>
            <a:chExt cx="346024" cy="345674"/>
          </a:xfrm>
        </p:grpSpPr>
        <p:sp>
          <p:nvSpPr>
            <p:cNvPr id="26" name="Google Shape;13162;p63">
              <a:extLst>
                <a:ext uri="{FF2B5EF4-FFF2-40B4-BE49-F238E27FC236}">
                  <a16:creationId xmlns:a16="http://schemas.microsoft.com/office/drawing/2014/main" id="{4E385349-A852-F844-9985-47D258A0600B}"/>
                </a:ext>
              </a:extLst>
            </p:cNvPr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163;p63">
              <a:extLst>
                <a:ext uri="{FF2B5EF4-FFF2-40B4-BE49-F238E27FC236}">
                  <a16:creationId xmlns:a16="http://schemas.microsoft.com/office/drawing/2014/main" id="{41D7FEC5-46AA-114D-87C3-F5C5BF2C1A42}"/>
                </a:ext>
              </a:extLst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0026;p57">
            <a:extLst>
              <a:ext uri="{FF2B5EF4-FFF2-40B4-BE49-F238E27FC236}">
                <a16:creationId xmlns:a16="http://schemas.microsoft.com/office/drawing/2014/main" id="{5CC8876D-BA27-1A4E-BA7F-2C34DD36E69A}"/>
              </a:ext>
            </a:extLst>
          </p:cNvPr>
          <p:cNvGrpSpPr/>
          <p:nvPr/>
        </p:nvGrpSpPr>
        <p:grpSpPr>
          <a:xfrm>
            <a:off x="2858371" y="2318230"/>
            <a:ext cx="258302" cy="278267"/>
            <a:chOff x="6896644" y="3216007"/>
            <a:chExt cx="322917" cy="347876"/>
          </a:xfrm>
        </p:grpSpPr>
        <p:sp>
          <p:nvSpPr>
            <p:cNvPr id="36" name="Google Shape;10027;p57">
              <a:extLst>
                <a:ext uri="{FF2B5EF4-FFF2-40B4-BE49-F238E27FC236}">
                  <a16:creationId xmlns:a16="http://schemas.microsoft.com/office/drawing/2014/main" id="{0C6675E1-BE27-2F42-BC63-344B026F8487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28;p57">
              <a:extLst>
                <a:ext uri="{FF2B5EF4-FFF2-40B4-BE49-F238E27FC236}">
                  <a16:creationId xmlns:a16="http://schemas.microsoft.com/office/drawing/2014/main" id="{91E5ECCB-1DD9-2342-9FC8-C0602977DD06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29;p57">
              <a:extLst>
                <a:ext uri="{FF2B5EF4-FFF2-40B4-BE49-F238E27FC236}">
                  <a16:creationId xmlns:a16="http://schemas.microsoft.com/office/drawing/2014/main" id="{7D826712-DCD8-C34D-8E8B-4B5322BD7673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0;p57">
              <a:extLst>
                <a:ext uri="{FF2B5EF4-FFF2-40B4-BE49-F238E27FC236}">
                  <a16:creationId xmlns:a16="http://schemas.microsoft.com/office/drawing/2014/main" id="{211466EC-656E-BE4D-BA4C-1D228C3828CD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1;p57">
              <a:extLst>
                <a:ext uri="{FF2B5EF4-FFF2-40B4-BE49-F238E27FC236}">
                  <a16:creationId xmlns:a16="http://schemas.microsoft.com/office/drawing/2014/main" id="{76BD629A-9A79-7A4F-A181-25B2210C393C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32;p57">
              <a:extLst>
                <a:ext uri="{FF2B5EF4-FFF2-40B4-BE49-F238E27FC236}">
                  <a16:creationId xmlns:a16="http://schemas.microsoft.com/office/drawing/2014/main" id="{DC28E1A3-B4DA-814E-A8C2-6CD44DC197E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33;p57">
              <a:extLst>
                <a:ext uri="{FF2B5EF4-FFF2-40B4-BE49-F238E27FC236}">
                  <a16:creationId xmlns:a16="http://schemas.microsoft.com/office/drawing/2014/main" id="{6BEC8620-9649-8C4B-85DA-6569D02F15D7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" name="Picture 4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FCB72369-257D-6F43-A060-BCA60FDEAD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135" y="336855"/>
            <a:ext cx="1332343" cy="1449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My Coding career</a:t>
            </a:r>
            <a:endParaRPr sz="3600" dirty="0"/>
          </a:p>
        </p:txBody>
      </p:sp>
      <p:cxnSp>
        <p:nvCxnSpPr>
          <p:cNvPr id="143" name="Google Shape;143;p28"/>
          <p:cNvCxnSpPr/>
          <p:nvPr/>
        </p:nvCxnSpPr>
        <p:spPr>
          <a:xfrm>
            <a:off x="6151750" y="630600"/>
            <a:ext cx="0" cy="3882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4" name="Google Shape;144;p28"/>
          <p:cNvSpPr txBox="1"/>
          <p:nvPr/>
        </p:nvSpPr>
        <p:spPr>
          <a:xfrm>
            <a:off x="398377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BASIC/MS-DOS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625602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1985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6256026" y="1725992"/>
            <a:ext cx="160238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Windows and Internet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398377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Excel hell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8" name="Google Shape;148;p28"/>
          <p:cNvSpPr txBox="1"/>
          <p:nvPr/>
        </p:nvSpPr>
        <p:spPr>
          <a:xfrm>
            <a:off x="4073854" y="3804393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SQL/Python and beyond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3983775" y="1725992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1992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25602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2000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6165346" y="3783815"/>
            <a:ext cx="85090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2017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52" name="Google Shape;152;p28"/>
          <p:cNvCxnSpPr>
            <a:stCxn id="144" idx="3"/>
            <a:endCxn id="145" idx="1"/>
          </p:cNvCxnSpPr>
          <p:nvPr/>
        </p:nvCxnSpPr>
        <p:spPr>
          <a:xfrm>
            <a:off x="6047475" y="1225658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cxnSpLocks/>
            <a:stCxn id="149" idx="3"/>
            <a:endCxn id="146" idx="1"/>
          </p:cNvCxnSpPr>
          <p:nvPr/>
        </p:nvCxnSpPr>
        <p:spPr>
          <a:xfrm>
            <a:off x="6047475" y="2039192"/>
            <a:ext cx="208551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stCxn id="147" idx="3"/>
            <a:endCxn id="150" idx="1"/>
          </p:cNvCxnSpPr>
          <p:nvPr/>
        </p:nvCxnSpPr>
        <p:spPr>
          <a:xfrm>
            <a:off x="6047475" y="2742149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3059;p62">
            <a:extLst>
              <a:ext uri="{FF2B5EF4-FFF2-40B4-BE49-F238E27FC236}">
                <a16:creationId xmlns:a16="http://schemas.microsoft.com/office/drawing/2014/main" id="{CA68B4C2-697A-2A41-9C23-FC46B4F3D821}"/>
              </a:ext>
            </a:extLst>
          </p:cNvPr>
          <p:cNvGrpSpPr/>
          <p:nvPr/>
        </p:nvGrpSpPr>
        <p:grpSpPr>
          <a:xfrm>
            <a:off x="7061802" y="3945063"/>
            <a:ext cx="347872" cy="303904"/>
            <a:chOff x="3048045" y="1522930"/>
            <a:chExt cx="347872" cy="303904"/>
          </a:xfrm>
        </p:grpSpPr>
        <p:sp>
          <p:nvSpPr>
            <p:cNvPr id="17" name="Google Shape;13060;p62">
              <a:extLst>
                <a:ext uri="{FF2B5EF4-FFF2-40B4-BE49-F238E27FC236}">
                  <a16:creationId xmlns:a16="http://schemas.microsoft.com/office/drawing/2014/main" id="{876CB5A5-841E-0C4D-9F8F-E833852D1AC9}"/>
                </a:ext>
              </a:extLst>
            </p:cNvPr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3061;p62">
              <a:extLst>
                <a:ext uri="{FF2B5EF4-FFF2-40B4-BE49-F238E27FC236}">
                  <a16:creationId xmlns:a16="http://schemas.microsoft.com/office/drawing/2014/main" id="{D9A9C0A9-8341-9049-AE30-CF7D33CAF72A}"/>
                </a:ext>
              </a:extLst>
            </p:cNvPr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9" name="Google Shape;13062;p62">
                <a:extLst>
                  <a:ext uri="{FF2B5EF4-FFF2-40B4-BE49-F238E27FC236}">
                    <a16:creationId xmlns:a16="http://schemas.microsoft.com/office/drawing/2014/main" id="{429C023A-6D00-7E4F-A57A-A26751FC26BB}"/>
                  </a:ext>
                </a:extLst>
              </p:cNvPr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3063;p62">
                <a:extLst>
                  <a:ext uri="{FF2B5EF4-FFF2-40B4-BE49-F238E27FC236}">
                    <a16:creationId xmlns:a16="http://schemas.microsoft.com/office/drawing/2014/main" id="{D00729B9-7578-1842-A2D0-98E2D115694B}"/>
                  </a:ext>
                </a:extLst>
              </p:cNvPr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3" name="Google Shape;154;p28">
            <a:extLst>
              <a:ext uri="{FF2B5EF4-FFF2-40B4-BE49-F238E27FC236}">
                <a16:creationId xmlns:a16="http://schemas.microsoft.com/office/drawing/2014/main" id="{3C251309-548C-B94F-9CA3-AA3BF9F6CE13}"/>
              </a:ext>
            </a:extLst>
          </p:cNvPr>
          <p:cNvCxnSpPr>
            <a:cxnSpLocks/>
          </p:cNvCxnSpPr>
          <p:nvPr/>
        </p:nvCxnSpPr>
        <p:spPr>
          <a:xfrm>
            <a:off x="6047425" y="3382076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149;p28">
            <a:extLst>
              <a:ext uri="{FF2B5EF4-FFF2-40B4-BE49-F238E27FC236}">
                <a16:creationId xmlns:a16="http://schemas.microsoft.com/office/drawing/2014/main" id="{162E8C7B-FBB4-AD49-95BE-DA47E98AB796}"/>
              </a:ext>
            </a:extLst>
          </p:cNvPr>
          <p:cNvSpPr txBox="1"/>
          <p:nvPr/>
        </p:nvSpPr>
        <p:spPr>
          <a:xfrm>
            <a:off x="3970030" y="3079896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2008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25C9F2D5-B489-AE48-B371-E6ED7C71706D}"/>
              </a:ext>
            </a:extLst>
          </p:cNvPr>
          <p:cNvSpPr txBox="1"/>
          <p:nvPr/>
        </p:nvSpPr>
        <p:spPr>
          <a:xfrm>
            <a:off x="6269620" y="3097330"/>
            <a:ext cx="966118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Trading Systems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0" name="Google Shape;154;p28">
            <a:extLst>
              <a:ext uri="{FF2B5EF4-FFF2-40B4-BE49-F238E27FC236}">
                <a16:creationId xmlns:a16="http://schemas.microsoft.com/office/drawing/2014/main" id="{06D2DE74-8135-4B48-83F9-D6FDD312700D}"/>
              </a:ext>
            </a:extLst>
          </p:cNvPr>
          <p:cNvCxnSpPr>
            <a:cxnSpLocks/>
          </p:cNvCxnSpPr>
          <p:nvPr/>
        </p:nvCxnSpPr>
        <p:spPr>
          <a:xfrm>
            <a:off x="6047425" y="4117593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is never too late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D3CC9D-A649-7944-A1A5-2BFDDC2B6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818" y="2733114"/>
            <a:ext cx="1747059" cy="1188000"/>
          </a:xfrm>
          <a:prstGeom prst="rect">
            <a:avLst/>
          </a:prstGeom>
        </p:spPr>
      </p:pic>
      <p:pic>
        <p:nvPicPr>
          <p:cNvPr id="9" name="Google Shape;1793;p47">
            <a:extLst>
              <a:ext uri="{FF2B5EF4-FFF2-40B4-BE49-F238E27FC236}">
                <a16:creationId xmlns:a16="http://schemas.microsoft.com/office/drawing/2014/main" id="{E8503F9B-662E-CE4C-AA9E-CBFB42775B8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3388" y="2641323"/>
            <a:ext cx="2108128" cy="12164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years old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39 years old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 can’t do it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I can do it</a:t>
            </a:r>
          </a:p>
        </p:txBody>
      </p:sp>
      <p:grpSp>
        <p:nvGrpSpPr>
          <p:cNvPr id="15" name="Google Shape;10675;p59">
            <a:extLst>
              <a:ext uri="{FF2B5EF4-FFF2-40B4-BE49-F238E27FC236}">
                <a16:creationId xmlns:a16="http://schemas.microsoft.com/office/drawing/2014/main" id="{F4F56A08-67A0-3846-8307-36ED9C3B4068}"/>
              </a:ext>
            </a:extLst>
          </p:cNvPr>
          <p:cNvGrpSpPr/>
          <p:nvPr/>
        </p:nvGrpSpPr>
        <p:grpSpPr>
          <a:xfrm>
            <a:off x="4639669" y="2812288"/>
            <a:ext cx="949529" cy="1029651"/>
            <a:chOff x="2216956" y="1510503"/>
            <a:chExt cx="318721" cy="345615"/>
          </a:xfrm>
        </p:grpSpPr>
        <p:sp>
          <p:nvSpPr>
            <p:cNvPr id="16" name="Google Shape;10676;p59">
              <a:extLst>
                <a:ext uri="{FF2B5EF4-FFF2-40B4-BE49-F238E27FC236}">
                  <a16:creationId xmlns:a16="http://schemas.microsoft.com/office/drawing/2014/main" id="{B0D0BB7B-59E5-304A-B194-9B9182A92FD2}"/>
                </a:ext>
              </a:extLst>
            </p:cNvPr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7" name="Google Shape;10677;p59">
              <a:extLst>
                <a:ext uri="{FF2B5EF4-FFF2-40B4-BE49-F238E27FC236}">
                  <a16:creationId xmlns:a16="http://schemas.microsoft.com/office/drawing/2014/main" id="{41F439C5-5E2E-1349-AE0E-C590B45DC5A2}"/>
                </a:ext>
              </a:extLst>
            </p:cNvPr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8" name="Google Shape;10678;p59">
              <a:extLst>
                <a:ext uri="{FF2B5EF4-FFF2-40B4-BE49-F238E27FC236}">
                  <a16:creationId xmlns:a16="http://schemas.microsoft.com/office/drawing/2014/main" id="{38C2689A-1F2F-BA42-A7A4-B11AA6D40B13}"/>
                </a:ext>
              </a:extLst>
            </p:cNvPr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9" name="Google Shape;10679;p59">
              <a:extLst>
                <a:ext uri="{FF2B5EF4-FFF2-40B4-BE49-F238E27FC236}">
                  <a16:creationId xmlns:a16="http://schemas.microsoft.com/office/drawing/2014/main" id="{C613E1E0-E019-B845-ACB2-00E928F79480}"/>
                </a:ext>
              </a:extLst>
            </p:cNvPr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20" name="Google Shape;10680;p59">
              <a:extLst>
                <a:ext uri="{FF2B5EF4-FFF2-40B4-BE49-F238E27FC236}">
                  <a16:creationId xmlns:a16="http://schemas.microsoft.com/office/drawing/2014/main" id="{F94E3115-1825-3743-8184-100107BC3596}"/>
                </a:ext>
              </a:extLst>
            </p:cNvPr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grpSp>
        <p:nvGrpSpPr>
          <p:cNvPr id="21" name="Google Shape;11043;p59">
            <a:extLst>
              <a:ext uri="{FF2B5EF4-FFF2-40B4-BE49-F238E27FC236}">
                <a16:creationId xmlns:a16="http://schemas.microsoft.com/office/drawing/2014/main" id="{3AC07158-09FD-1A4E-81EC-D0C9FF2B5683}"/>
              </a:ext>
            </a:extLst>
          </p:cNvPr>
          <p:cNvGrpSpPr/>
          <p:nvPr/>
        </p:nvGrpSpPr>
        <p:grpSpPr>
          <a:xfrm>
            <a:off x="7086071" y="2768363"/>
            <a:ext cx="1143773" cy="1145048"/>
            <a:chOff x="7073928" y="2905757"/>
            <a:chExt cx="371395" cy="371809"/>
          </a:xfrm>
        </p:grpSpPr>
        <p:sp>
          <p:nvSpPr>
            <p:cNvPr id="22" name="Google Shape;11044;p59">
              <a:extLst>
                <a:ext uri="{FF2B5EF4-FFF2-40B4-BE49-F238E27FC236}">
                  <a16:creationId xmlns:a16="http://schemas.microsoft.com/office/drawing/2014/main" id="{70BA78C8-AC0F-1F49-9A5D-A0D330F99E09}"/>
                </a:ext>
              </a:extLst>
            </p:cNvPr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45;p59">
              <a:extLst>
                <a:ext uri="{FF2B5EF4-FFF2-40B4-BE49-F238E27FC236}">
                  <a16:creationId xmlns:a16="http://schemas.microsoft.com/office/drawing/2014/main" id="{84EDAE08-11B7-344D-82B7-2C4F3EE0504E}"/>
                </a:ext>
              </a:extLst>
            </p:cNvPr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46;p59">
              <a:extLst>
                <a:ext uri="{FF2B5EF4-FFF2-40B4-BE49-F238E27FC236}">
                  <a16:creationId xmlns:a16="http://schemas.microsoft.com/office/drawing/2014/main" id="{09EFE65E-B5CC-9E4B-A8DD-DE8622D5FCF9}"/>
                </a:ext>
              </a:extLst>
            </p:cNvPr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7348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04144" y="1838706"/>
            <a:ext cx="329027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</a:t>
            </a:r>
            <a:r>
              <a:rPr lang="en-AU" dirty="0"/>
              <a:t>is so much to learn</a:t>
            </a:r>
          </a:p>
        </p:txBody>
      </p:sp>
      <p:grpSp>
        <p:nvGrpSpPr>
          <p:cNvPr id="25" name="Google Shape;9422;p55">
            <a:extLst>
              <a:ext uri="{FF2B5EF4-FFF2-40B4-BE49-F238E27FC236}">
                <a16:creationId xmlns:a16="http://schemas.microsoft.com/office/drawing/2014/main" id="{6E5047D3-9264-D740-AD80-70BEAC985904}"/>
              </a:ext>
            </a:extLst>
          </p:cNvPr>
          <p:cNvGrpSpPr/>
          <p:nvPr/>
        </p:nvGrpSpPr>
        <p:grpSpPr>
          <a:xfrm>
            <a:off x="4692488" y="2796342"/>
            <a:ext cx="3649011" cy="1560509"/>
            <a:chOff x="732422" y="2990152"/>
            <a:chExt cx="1337773" cy="572102"/>
          </a:xfrm>
        </p:grpSpPr>
        <p:sp>
          <p:nvSpPr>
            <p:cNvPr id="26" name="Google Shape;9423;p55">
              <a:extLst>
                <a:ext uri="{FF2B5EF4-FFF2-40B4-BE49-F238E27FC236}">
                  <a16:creationId xmlns:a16="http://schemas.microsoft.com/office/drawing/2014/main" id="{5F6931BE-F972-6D4A-9392-9089440DC92E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24;p55">
              <a:extLst>
                <a:ext uri="{FF2B5EF4-FFF2-40B4-BE49-F238E27FC236}">
                  <a16:creationId xmlns:a16="http://schemas.microsoft.com/office/drawing/2014/main" id="{B1FDBF33-93F1-7C44-A49E-F16BA51AA06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25;p55">
              <a:extLst>
                <a:ext uri="{FF2B5EF4-FFF2-40B4-BE49-F238E27FC236}">
                  <a16:creationId xmlns:a16="http://schemas.microsoft.com/office/drawing/2014/main" id="{F04815AE-8B65-FF47-A14E-6BF97C4935A5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26;p55">
              <a:extLst>
                <a:ext uri="{FF2B5EF4-FFF2-40B4-BE49-F238E27FC236}">
                  <a16:creationId xmlns:a16="http://schemas.microsoft.com/office/drawing/2014/main" id="{CCAFC3A8-8DDC-4340-9A82-5C77E30E8682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27;p55">
              <a:extLst>
                <a:ext uri="{FF2B5EF4-FFF2-40B4-BE49-F238E27FC236}">
                  <a16:creationId xmlns:a16="http://schemas.microsoft.com/office/drawing/2014/main" id="{2642501A-5BAA-8348-9DDB-6FE31E04F636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28;p55">
              <a:extLst>
                <a:ext uri="{FF2B5EF4-FFF2-40B4-BE49-F238E27FC236}">
                  <a16:creationId xmlns:a16="http://schemas.microsoft.com/office/drawing/2014/main" id="{3BABB76A-A879-0946-9311-EFF49257C13D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774;p40">
            <a:extLst>
              <a:ext uri="{FF2B5EF4-FFF2-40B4-BE49-F238E27FC236}">
                <a16:creationId xmlns:a16="http://schemas.microsoft.com/office/drawing/2014/main" id="{0C3EF38B-07C2-AF44-A252-23087B3D7CE6}"/>
              </a:ext>
            </a:extLst>
          </p:cNvPr>
          <p:cNvSpPr txBox="1">
            <a:spLocks/>
          </p:cNvSpPr>
          <p:nvPr/>
        </p:nvSpPr>
        <p:spPr>
          <a:xfrm>
            <a:off x="5026773" y="3141523"/>
            <a:ext cx="44099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Git</a:t>
            </a:r>
          </a:p>
        </p:txBody>
      </p:sp>
      <p:sp>
        <p:nvSpPr>
          <p:cNvPr id="34" name="Google Shape;774;p40">
            <a:extLst>
              <a:ext uri="{FF2B5EF4-FFF2-40B4-BE49-F238E27FC236}">
                <a16:creationId xmlns:a16="http://schemas.microsoft.com/office/drawing/2014/main" id="{92E310F1-5D60-9949-B40F-D55CB4723703}"/>
              </a:ext>
            </a:extLst>
          </p:cNvPr>
          <p:cNvSpPr txBox="1">
            <a:spLocks/>
          </p:cNvSpPr>
          <p:nvPr/>
        </p:nvSpPr>
        <p:spPr>
          <a:xfrm>
            <a:off x="5470037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Docker                                     </a:t>
            </a:r>
          </a:p>
        </p:txBody>
      </p:sp>
      <p:sp>
        <p:nvSpPr>
          <p:cNvPr id="35" name="Google Shape;774;p40">
            <a:extLst>
              <a:ext uri="{FF2B5EF4-FFF2-40B4-BE49-F238E27FC236}">
                <a16:creationId xmlns:a16="http://schemas.microsoft.com/office/drawing/2014/main" id="{2850E596-2523-CB48-90DC-5559EABD9B02}"/>
              </a:ext>
            </a:extLst>
          </p:cNvPr>
          <p:cNvSpPr txBox="1">
            <a:spLocks/>
          </p:cNvSpPr>
          <p:nvPr/>
        </p:nvSpPr>
        <p:spPr>
          <a:xfrm>
            <a:off x="5987618" y="3050393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Bash                                   </a:t>
            </a:r>
          </a:p>
        </p:txBody>
      </p:sp>
      <p:sp>
        <p:nvSpPr>
          <p:cNvPr id="36" name="Google Shape;774;p40">
            <a:extLst>
              <a:ext uri="{FF2B5EF4-FFF2-40B4-BE49-F238E27FC236}">
                <a16:creationId xmlns:a16="http://schemas.microsoft.com/office/drawing/2014/main" id="{DFC1B1C5-470B-E743-B720-CEFFF2F0B36C}"/>
              </a:ext>
            </a:extLst>
          </p:cNvPr>
          <p:cNvSpPr txBox="1">
            <a:spLocks/>
          </p:cNvSpPr>
          <p:nvPr/>
        </p:nvSpPr>
        <p:spPr>
          <a:xfrm>
            <a:off x="6526302" y="3578354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Web                                   </a:t>
            </a:r>
          </a:p>
        </p:txBody>
      </p:sp>
      <p:sp>
        <p:nvSpPr>
          <p:cNvPr id="37" name="Google Shape;774;p40">
            <a:extLst>
              <a:ext uri="{FF2B5EF4-FFF2-40B4-BE49-F238E27FC236}">
                <a16:creationId xmlns:a16="http://schemas.microsoft.com/office/drawing/2014/main" id="{64890D1F-1E92-3B49-AC62-C1C2B9DB469F}"/>
              </a:ext>
            </a:extLst>
          </p:cNvPr>
          <p:cNvSpPr txBox="1">
            <a:spLocks/>
          </p:cNvSpPr>
          <p:nvPr/>
        </p:nvSpPr>
        <p:spPr>
          <a:xfrm>
            <a:off x="7062036" y="3040867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API                                   </a:t>
            </a:r>
          </a:p>
        </p:txBody>
      </p:sp>
      <p:sp>
        <p:nvSpPr>
          <p:cNvPr id="38" name="Google Shape;774;p40">
            <a:extLst>
              <a:ext uri="{FF2B5EF4-FFF2-40B4-BE49-F238E27FC236}">
                <a16:creationId xmlns:a16="http://schemas.microsoft.com/office/drawing/2014/main" id="{E51605B9-E58F-6241-AE30-8DA17A1A77B0}"/>
              </a:ext>
            </a:extLst>
          </p:cNvPr>
          <p:cNvSpPr txBox="1">
            <a:spLocks/>
          </p:cNvSpPr>
          <p:nvPr/>
        </p:nvSpPr>
        <p:spPr>
          <a:xfrm>
            <a:off x="7557620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CI/CD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5859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A lifetime of learning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774;p40">
            <a:extLst>
              <a:ext uri="{FF2B5EF4-FFF2-40B4-BE49-F238E27FC236}">
                <a16:creationId xmlns:a16="http://schemas.microsoft.com/office/drawing/2014/main" id="{193710E0-3EC3-1947-A9F7-908888149BE2}"/>
              </a:ext>
            </a:extLst>
          </p:cNvPr>
          <p:cNvSpPr txBox="1">
            <a:spLocks/>
          </p:cNvSpPr>
          <p:nvPr/>
        </p:nvSpPr>
        <p:spPr>
          <a:xfrm>
            <a:off x="5465674" y="2785395"/>
            <a:ext cx="260720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2000" dirty="0"/>
              <a:t>Average about 10 – 20h a week of extra working on learning</a:t>
            </a:r>
          </a:p>
        </p:txBody>
      </p:sp>
    </p:spTree>
    <p:extLst>
      <p:ext uri="{BB962C8B-B14F-4D97-AF65-F5344CB8AC3E}">
        <p14:creationId xmlns:p14="http://schemas.microsoft.com/office/powerpoint/2010/main" val="3858478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305927" y="2582501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27,722 minutes on Udemy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644</Words>
  <Application>Microsoft Macintosh PowerPoint</Application>
  <PresentationFormat>On-screen Show (16:9)</PresentationFormat>
  <Paragraphs>137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Fira Sans Condensed Light</vt:lpstr>
      <vt:lpstr>Fira Sans Condensed</vt:lpstr>
      <vt:lpstr>DIN Alternate</vt:lpstr>
      <vt:lpstr>Calibri</vt:lpstr>
      <vt:lpstr>Advent Pro Light</vt:lpstr>
      <vt:lpstr>Arial</vt:lpstr>
      <vt:lpstr>Rajdhani</vt:lpstr>
      <vt:lpstr>Anton</vt:lpstr>
      <vt:lpstr>Ai Tech Agency by Slidesgo</vt:lpstr>
      <vt:lpstr>12 Months of Python</vt:lpstr>
      <vt:lpstr>02</vt:lpstr>
      <vt:lpstr>ABOUT me</vt:lpstr>
      <vt:lpstr>My Coding career</vt:lpstr>
      <vt:lpstr>It is never too late</vt:lpstr>
      <vt:lpstr>To be on the right mind space</vt:lpstr>
      <vt:lpstr>Python is just the beginning</vt:lpstr>
      <vt:lpstr>A lifetime of learning</vt:lpstr>
      <vt:lpstr>27,722 minutes on Udemy</vt:lpstr>
      <vt:lpstr>The best teacher is the real world</vt:lpstr>
      <vt:lpstr>Tools are for solving problems</vt:lpstr>
      <vt:lpstr>Do Projects and Build Things</vt:lpstr>
      <vt:lpstr>Keep moving</vt:lpstr>
      <vt:lpstr>Recommended Resources</vt:lpstr>
      <vt:lpstr>What is next ?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 Months of Python</dc:title>
  <dc:creator>Pedro Junqueira</dc:creator>
  <cp:lastModifiedBy>Pedro Junqueira</cp:lastModifiedBy>
  <cp:revision>19</cp:revision>
  <dcterms:created xsi:type="dcterms:W3CDTF">2020-06-10T21:44:38Z</dcterms:created>
  <dcterms:modified xsi:type="dcterms:W3CDTF">2020-07-13T10:31:02Z</dcterms:modified>
</cp:coreProperties>
</file>